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58" r:id="rId18"/>
    <p:sldId id="273" r:id="rId19"/>
  </p:sldIdLst>
  <p:sldSz cx="18288000" cy="10287000"/>
  <p:notesSz cx="6858000" cy="9144000"/>
  <p:embeddedFontLst>
    <p:embeddedFont>
      <p:font typeface="Bukhari Script" panose="020B0604020202020204" charset="0"/>
      <p:regular r:id="rId20"/>
    </p:embeddedFont>
    <p:embeddedFont>
      <p:font typeface="Fira Sans" panose="020B0503050000020004" pitchFamily="34" charset="0"/>
      <p:regular r:id="rId21"/>
    </p:embeddedFont>
    <p:embeddedFont>
      <p:font typeface="Fira Sans Bold" panose="020B0803050000020004" charset="0"/>
      <p:regular r:id="rId22"/>
    </p:embeddedFont>
    <p:embeddedFont>
      <p:font typeface="Fira Sans Light" panose="020B0403050000020004" pitchFamily="34" charset="0"/>
      <p:regular r:id="rId23"/>
    </p:embeddedFont>
    <p:embeddedFont>
      <p:font typeface="Fira Sans Medium" panose="020B0603050000020004" pitchFamily="34" charset="0"/>
      <p:regular r:id="rId24"/>
    </p:embeddedFont>
    <p:embeddedFont>
      <p:font typeface="Fira Sans Semi-Bold" panose="020B0604020202020204" charset="0"/>
      <p:regular r:id="rId25"/>
    </p:embeddedFont>
    <p:embeddedFont>
      <p:font typeface="Fira Sans Ultra-Bold" panose="020B0604020202020204" charset="0"/>
      <p:regular r:id="rId26"/>
    </p:embeddedFont>
    <p:embeddedFont>
      <p:font typeface="Times New Roman Ultra-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6443896" y="2185044"/>
            <a:ext cx="15607423" cy="13022513"/>
            <a:chOff x="0" y="0"/>
            <a:chExt cx="6438437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38437" cy="5372100"/>
            </a:xfrm>
            <a:custGeom>
              <a:avLst/>
              <a:gdLst/>
              <a:ahLst/>
              <a:cxnLst/>
              <a:rect l="l" t="t" r="r" b="b"/>
              <a:pathLst>
                <a:path w="6438437" h="5372100">
                  <a:moveTo>
                    <a:pt x="4887767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887767" y="5372100"/>
                  </a:lnTo>
                  <a:lnTo>
                    <a:pt x="6438437" y="2686050"/>
                  </a:lnTo>
                  <a:lnTo>
                    <a:pt x="4887767" y="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4816353" y="-4312031"/>
            <a:ext cx="15021950" cy="13008331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3551" r="-45288" b="-844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6434371" y="-10855790"/>
            <a:ext cx="15712963" cy="13047924"/>
            <a:chOff x="0" y="0"/>
            <a:chExt cx="6469351" cy="537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69351" cy="5372100"/>
            </a:xfrm>
            <a:custGeom>
              <a:avLst/>
              <a:gdLst/>
              <a:ahLst/>
              <a:cxnLst/>
              <a:rect l="l" t="t" r="r" b="b"/>
              <a:pathLst>
                <a:path w="6469351" h="5372100">
                  <a:moveTo>
                    <a:pt x="491868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918681" y="5372100"/>
                  </a:lnTo>
                  <a:lnTo>
                    <a:pt x="6469351" y="2686050"/>
                  </a:lnTo>
                  <a:lnTo>
                    <a:pt x="491868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829240" y="806808"/>
            <a:ext cx="3525310" cy="984856"/>
            <a:chOff x="0" y="0"/>
            <a:chExt cx="4700413" cy="13131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4407" cy="761903"/>
            </a:xfrm>
            <a:custGeom>
              <a:avLst/>
              <a:gdLst/>
              <a:ahLst/>
              <a:cxnLst/>
              <a:rect l="l" t="t" r="r" b="b"/>
              <a:pathLst>
                <a:path w="1334407" h="761903">
                  <a:moveTo>
                    <a:pt x="0" y="0"/>
                  </a:moveTo>
                  <a:lnTo>
                    <a:pt x="1334407" y="0"/>
                  </a:lnTo>
                  <a:lnTo>
                    <a:pt x="1334407" y="761903"/>
                  </a:lnTo>
                  <a:lnTo>
                    <a:pt x="0" y="761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51576"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36592" y="29998"/>
              <a:ext cx="2963821" cy="1283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Yash Sharma</a:t>
              </a:r>
            </a:p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23030141080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98483" y="3028950"/>
            <a:ext cx="8356067" cy="6038850"/>
            <a:chOff x="0" y="0"/>
            <a:chExt cx="11141423" cy="805180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80975"/>
              <a:ext cx="11141423" cy="5692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800"/>
                </a:lnSpc>
              </a:pPr>
              <a:r>
                <a:rPr lang="en-US" sz="9000" spc="270">
                  <a:solidFill>
                    <a:srgbClr val="FFFFFF"/>
                  </a:solidFill>
                  <a:latin typeface="Times New Roman Ultra-Bold"/>
                  <a:ea typeface="Times New Roman Ultra-Bold"/>
                  <a:cs typeface="Times New Roman Ultra-Bold"/>
                  <a:sym typeface="Times New Roman Ultra-Bold"/>
                </a:rPr>
                <a:t>ZOMATO SALES DASHBOARD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653032" y="5895975"/>
              <a:ext cx="7488391" cy="2155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8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"Never have a bad meal, Every meal matters, Shaping the future of food”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1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EF3A5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923089" y="476040"/>
            <a:ext cx="6829642" cy="2275701"/>
          </a:xfrm>
          <a:custGeom>
            <a:avLst/>
            <a:gdLst/>
            <a:ahLst/>
            <a:cxnLst/>
            <a:rect l="l" t="t" r="r" b="b"/>
            <a:pathLst>
              <a:path w="6829642" h="2275701">
                <a:moveTo>
                  <a:pt x="0" y="0"/>
                </a:moveTo>
                <a:lnTo>
                  <a:pt x="6829642" y="0"/>
                </a:lnTo>
                <a:lnTo>
                  <a:pt x="6829642" y="2275701"/>
                </a:lnTo>
                <a:lnTo>
                  <a:pt x="0" y="2275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9" b="-15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01858" y="476040"/>
            <a:ext cx="5691310" cy="8590656"/>
          </a:xfrm>
          <a:custGeom>
            <a:avLst/>
            <a:gdLst/>
            <a:ahLst/>
            <a:cxnLst/>
            <a:rect l="l" t="t" r="r" b="b"/>
            <a:pathLst>
              <a:path w="5691310" h="8590656">
                <a:moveTo>
                  <a:pt x="0" y="0"/>
                </a:moveTo>
                <a:lnTo>
                  <a:pt x="5691310" y="0"/>
                </a:lnTo>
                <a:lnTo>
                  <a:pt x="5691310" y="8590656"/>
                </a:lnTo>
                <a:lnTo>
                  <a:pt x="0" y="8590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25154" y="3556953"/>
            <a:ext cx="7127577" cy="310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 spc="15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Top 5 Cities with Maximum Sales (Pie Chart):</a:t>
            </a:r>
          </a:p>
          <a:p>
            <a:pPr algn="just">
              <a:lnSpc>
                <a:spcPts val="4479"/>
              </a:lnSpc>
            </a:pPr>
            <a:endParaRPr lang="en-US" sz="3199" spc="15">
              <a:solidFill>
                <a:srgbClr val="000000"/>
              </a:solidFill>
              <a:latin typeface="Fira Sans Bold"/>
              <a:ea typeface="Fira Sans Bold"/>
              <a:cs typeface="Fira Sans Bold"/>
              <a:sym typeface="Fira Sans Bold"/>
            </a:endParaRP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spc="1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Baner, Pune tops the list, followed by Raipur, Electronic City, Bangalore, Tirupati, and Malviya Nagar, Delhi.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1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EF3A5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308117" y="681644"/>
            <a:ext cx="6035773" cy="5261956"/>
          </a:xfrm>
          <a:custGeom>
            <a:avLst/>
            <a:gdLst/>
            <a:ahLst/>
            <a:cxnLst/>
            <a:rect l="l" t="t" r="r" b="b"/>
            <a:pathLst>
              <a:path w="6035773" h="5261956">
                <a:moveTo>
                  <a:pt x="0" y="0"/>
                </a:moveTo>
                <a:lnTo>
                  <a:pt x="6035774" y="0"/>
                </a:lnTo>
                <a:lnTo>
                  <a:pt x="6035774" y="5261956"/>
                </a:lnTo>
                <a:lnTo>
                  <a:pt x="0" y="526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72526" y="925974"/>
            <a:ext cx="7127577" cy="470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 spc="15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Top 10 Cities with Most Orders (Heat Map):</a:t>
            </a:r>
          </a:p>
          <a:p>
            <a:pPr algn="just">
              <a:lnSpc>
                <a:spcPts val="4479"/>
              </a:lnSpc>
            </a:pPr>
            <a:r>
              <a:rPr lang="en-US" sz="3199" spc="1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This heat map highlights the cities with the most orders, with Bikaner leading at 1,666 orders.</a:t>
            </a: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spc="1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Other significant cities include BTM, Bangalore (1,161 orders), Electronic City, Bangalore (1,039 orders), and Greater Kailash, Delhi (1,038 orders).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1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EF3A5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057497" y="1930015"/>
            <a:ext cx="6475962" cy="5303020"/>
          </a:xfrm>
          <a:custGeom>
            <a:avLst/>
            <a:gdLst/>
            <a:ahLst/>
            <a:cxnLst/>
            <a:rect l="l" t="t" r="r" b="b"/>
            <a:pathLst>
              <a:path w="6475962" h="5303020">
                <a:moveTo>
                  <a:pt x="0" y="0"/>
                </a:moveTo>
                <a:lnTo>
                  <a:pt x="6475962" y="0"/>
                </a:lnTo>
                <a:lnTo>
                  <a:pt x="6475962" y="5303020"/>
                </a:lnTo>
                <a:lnTo>
                  <a:pt x="0" y="5303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80949" y="1028065"/>
            <a:ext cx="7127577" cy="7040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 spc="15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Restaurant Sales by Monthly Income (Table):</a:t>
            </a:r>
          </a:p>
          <a:p>
            <a:pPr algn="just">
              <a:lnSpc>
                <a:spcPts val="4479"/>
              </a:lnSpc>
            </a:pPr>
            <a:r>
              <a:rPr lang="en-US" sz="3199" spc="1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This table breaks down restaurant sales by the monthly income range of users.</a:t>
            </a:r>
          </a:p>
          <a:p>
            <a:pPr algn="just">
              <a:lnSpc>
                <a:spcPts val="4479"/>
              </a:lnSpc>
            </a:pPr>
            <a:endParaRPr lang="en-US" sz="3199" spc="15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just">
              <a:lnSpc>
                <a:spcPts val="4479"/>
              </a:lnSpc>
            </a:pPr>
            <a:r>
              <a:rPr lang="en-US" sz="3199" spc="1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Users with an income of ₹10,001 to ₹25,000 contribute the most, followed by those earning ₹25,001 to ₹50,000.</a:t>
            </a:r>
          </a:p>
          <a:p>
            <a:pPr algn="just">
              <a:lnSpc>
                <a:spcPts val="4479"/>
              </a:lnSpc>
            </a:pPr>
            <a:endParaRPr lang="en-US" sz="3199" spc="15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spc="1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Users with "No Income" still contribute a significant amount, possibly indicating students or dependent family members.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1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EF3A5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811228" y="1547194"/>
            <a:ext cx="8448072" cy="6093691"/>
          </a:xfrm>
          <a:custGeom>
            <a:avLst/>
            <a:gdLst/>
            <a:ahLst/>
            <a:cxnLst/>
            <a:rect l="l" t="t" r="r" b="b"/>
            <a:pathLst>
              <a:path w="8448072" h="6093691">
                <a:moveTo>
                  <a:pt x="0" y="0"/>
                </a:moveTo>
                <a:lnTo>
                  <a:pt x="8448072" y="0"/>
                </a:lnTo>
                <a:lnTo>
                  <a:pt x="8448072" y="6093691"/>
                </a:lnTo>
                <a:lnTo>
                  <a:pt x="0" y="609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80949" y="1028065"/>
            <a:ext cx="7127577" cy="583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 spc="15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Cuisines and Cost-Wise Restaurant (Bubble Chart):</a:t>
            </a:r>
          </a:p>
          <a:p>
            <a:pPr algn="just">
              <a:lnSpc>
                <a:spcPts val="4479"/>
              </a:lnSpc>
            </a:pPr>
            <a:endParaRPr lang="en-US" sz="3199" spc="15">
              <a:solidFill>
                <a:srgbClr val="000000"/>
              </a:solidFill>
              <a:latin typeface="Fira Sans Bold"/>
              <a:ea typeface="Fira Sans Bold"/>
              <a:cs typeface="Fira Sans Bold"/>
              <a:sym typeface="Fira Sans Bold"/>
            </a:endParaRPr>
          </a:p>
          <a:p>
            <a:pPr algn="just">
              <a:lnSpc>
                <a:spcPts val="4479"/>
              </a:lnSpc>
            </a:pPr>
            <a:r>
              <a:rPr lang="en-US" sz="3199" spc="1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This bubble chart indicates the correlation between different cuisines and their average cost range.</a:t>
            </a:r>
          </a:p>
          <a:p>
            <a:pPr algn="just">
              <a:lnSpc>
                <a:spcPts val="4479"/>
              </a:lnSpc>
            </a:pPr>
            <a:endParaRPr lang="en-US" sz="3199" spc="15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spc="1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Larger bubbles, like North Indian and Chinese or Indian, suggest these are popular and widely available cuisines with varied cost brackets.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1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EF3A5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144000" y="1996803"/>
            <a:ext cx="8643512" cy="5316575"/>
          </a:xfrm>
          <a:custGeom>
            <a:avLst/>
            <a:gdLst/>
            <a:ahLst/>
            <a:cxnLst/>
            <a:rect l="l" t="t" r="r" b="b"/>
            <a:pathLst>
              <a:path w="8643512" h="5316575">
                <a:moveTo>
                  <a:pt x="0" y="0"/>
                </a:moveTo>
                <a:lnTo>
                  <a:pt x="8643512" y="0"/>
                </a:lnTo>
                <a:lnTo>
                  <a:pt x="8643512" y="5316576"/>
                </a:lnTo>
                <a:lnTo>
                  <a:pt x="0" y="5316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80949" y="1028065"/>
            <a:ext cx="7127577" cy="647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 spc="15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Top 10 Cities with Most Ordered Cuisines (Bar Graph):</a:t>
            </a:r>
          </a:p>
          <a:p>
            <a:pPr algn="just">
              <a:lnSpc>
                <a:spcPts val="4479"/>
              </a:lnSpc>
            </a:pPr>
            <a:endParaRPr lang="en-US" sz="3199" spc="15">
              <a:solidFill>
                <a:srgbClr val="000000"/>
              </a:solidFill>
              <a:latin typeface="Fira Sans Bold"/>
              <a:ea typeface="Fira Sans Bold"/>
              <a:cs typeface="Fira Sans Bold"/>
              <a:sym typeface="Fira Sans Bold"/>
            </a:endParaRPr>
          </a:p>
          <a:p>
            <a:pPr algn="just">
              <a:lnSpc>
                <a:spcPts val="4479"/>
              </a:lnSpc>
            </a:pPr>
            <a:r>
              <a:rPr lang="en-US" sz="3199" spc="1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The bar graph lists cities with the most ordered cuisines.</a:t>
            </a:r>
          </a:p>
          <a:p>
            <a:pPr algn="just">
              <a:lnSpc>
                <a:spcPts val="4479"/>
              </a:lnSpc>
            </a:pPr>
            <a:endParaRPr lang="en-US" sz="3199" spc="15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just">
              <a:lnSpc>
                <a:spcPts val="4479"/>
              </a:lnSpc>
            </a:pPr>
            <a:r>
              <a:rPr lang="en-US" sz="3199" spc="1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Noida-1 leads with 457 restaurants offering the most popular cuisine.</a:t>
            </a:r>
          </a:p>
          <a:p>
            <a:pPr algn="just">
              <a:lnSpc>
                <a:spcPts val="4479"/>
              </a:lnSpc>
            </a:pPr>
            <a:endParaRPr lang="en-US" sz="3199" spc="15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spc="1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Indirapuram, Delhi, and Bikaner also show high counts, indicating significant culinary diversity.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1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EF3A5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764319" y="2404481"/>
            <a:ext cx="11523681" cy="5478039"/>
          </a:xfrm>
          <a:custGeom>
            <a:avLst/>
            <a:gdLst/>
            <a:ahLst/>
            <a:cxnLst/>
            <a:rect l="l" t="t" r="r" b="b"/>
            <a:pathLst>
              <a:path w="11523681" h="5478039">
                <a:moveTo>
                  <a:pt x="0" y="0"/>
                </a:moveTo>
                <a:lnTo>
                  <a:pt x="11523681" y="0"/>
                </a:lnTo>
                <a:lnTo>
                  <a:pt x="11523681" y="5478038"/>
                </a:lnTo>
                <a:lnTo>
                  <a:pt x="0" y="547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80949" y="1028065"/>
            <a:ext cx="4990787" cy="816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 spc="15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Top 10 Restaurants with Maximum Sales (Bar Graph):</a:t>
            </a:r>
          </a:p>
          <a:p>
            <a:pPr algn="just">
              <a:lnSpc>
                <a:spcPts val="4479"/>
              </a:lnSpc>
            </a:pPr>
            <a:endParaRPr lang="en-US" sz="3199" spc="15">
              <a:solidFill>
                <a:srgbClr val="000000"/>
              </a:solidFill>
              <a:latin typeface="Fira Sans Bold"/>
              <a:ea typeface="Fira Sans Bold"/>
              <a:cs typeface="Fira Sans Bold"/>
              <a:sym typeface="Fira Sans Bold"/>
            </a:endParaRPr>
          </a:p>
          <a:p>
            <a:pPr algn="just">
              <a:lnSpc>
                <a:spcPts val="4479"/>
              </a:lnSpc>
            </a:pPr>
            <a:r>
              <a:rPr lang="en-US" sz="3199" spc="1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The graph shows the sales figures of the top 10 restaurants.</a:t>
            </a:r>
          </a:p>
          <a:p>
            <a:pPr algn="just">
              <a:lnSpc>
                <a:spcPts val="4479"/>
              </a:lnSpc>
            </a:pPr>
            <a:endParaRPr lang="en-US" sz="3199" spc="15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just">
              <a:lnSpc>
                <a:spcPts val="4479"/>
              </a:lnSpc>
            </a:pPr>
            <a:r>
              <a:rPr lang="en-US" sz="3199" spc="1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Domino's has the highest sales, followed by Huber &amp; Holly and Sweet Truth.</a:t>
            </a:r>
          </a:p>
          <a:p>
            <a:pPr algn="just">
              <a:lnSpc>
                <a:spcPts val="4479"/>
              </a:lnSpc>
            </a:pPr>
            <a:endParaRPr lang="en-US" sz="3199" spc="15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spc="1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Other notable restaurants include McCafe, KFC, and Baskin Robbins.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1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EF3A5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749252" y="3348009"/>
            <a:ext cx="14789496" cy="479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spc="1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Indian cuisine is the most popular choice among consumers, with North Indian and Chinese cuisines also enjoying considerable sales.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spc="1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Certain cities, such as Pune and Raipur, are major contributors to these sales, reflecting a robust culture of food delivery.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spc="1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 notable portion of revenue is generated by middle-income individuals, although those without a consistent income also make a significant impact.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spc="1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Leading restaurant chains, including Domino's and McCafe, demonstrate strong sales performance, highlighting their established brand presence and customer loyalty.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5789" y="1107005"/>
            <a:ext cx="5496421" cy="96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 spc="27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General Insights: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92429" y="914867"/>
            <a:ext cx="6951571" cy="2638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dirty="0">
                <a:solidFill>
                  <a:srgbClr val="FF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Solutions </a:t>
            </a:r>
          </a:p>
          <a:p>
            <a:pPr algn="l">
              <a:lnSpc>
                <a:spcPts val="10999"/>
              </a:lnSpc>
            </a:pPr>
            <a:r>
              <a:rPr lang="en-US" sz="4800" dirty="0">
                <a:solidFill>
                  <a:srgbClr val="FF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To problem statement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92429" y="3889736"/>
            <a:ext cx="6951571" cy="2941320"/>
            <a:chOff x="0" y="0"/>
            <a:chExt cx="9268762" cy="3921760"/>
          </a:xfrm>
        </p:grpSpPr>
        <p:sp>
          <p:nvSpPr>
            <p:cNvPr id="4" name="TextBox 4"/>
            <p:cNvSpPr txBox="1"/>
            <p:nvPr/>
          </p:nvSpPr>
          <p:spPr>
            <a:xfrm>
              <a:off x="0" y="790575"/>
              <a:ext cx="9268762" cy="313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780"/>
                </a:lnSpc>
              </a:pPr>
              <a:r>
                <a:rPr lang="en-US" sz="2700" spc="13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Leverage customer demographic insights (such as gender, income level, and location) to tailor marketing campaigns. For example, targeting cities with lower order volumes to boost sales.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926876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Targeted Marketing Campaigns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052047" y="3889736"/>
            <a:ext cx="6951571" cy="3219450"/>
            <a:chOff x="0" y="0"/>
            <a:chExt cx="9268762" cy="4292600"/>
          </a:xfrm>
        </p:grpSpPr>
        <p:sp>
          <p:nvSpPr>
            <p:cNvPr id="7" name="TextBox 7"/>
            <p:cNvSpPr txBox="1"/>
            <p:nvPr/>
          </p:nvSpPr>
          <p:spPr>
            <a:xfrm>
              <a:off x="0" y="771525"/>
              <a:ext cx="9268762" cy="352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Use insights from popular cuisines (like Indian, North Indian, and Chinese) to expand market offerings or introduce new cuisine categories that align with customer preferences.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926876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Cuisine Expansion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58095" y="7520930"/>
            <a:ext cx="14845523" cy="2152650"/>
            <a:chOff x="0" y="0"/>
            <a:chExt cx="19794030" cy="28702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71525"/>
              <a:ext cx="19794030" cy="209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Despite "No Income" customers contributing significantly to sales, potentially indicating students or dependents, Zomato can introduce budget-friendly meal options or student discounts to further tap into this segment.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9794030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Revenue from Low Income segments</a:t>
              </a:r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1203511" y="-2921689"/>
            <a:ext cx="8370405" cy="4779226"/>
          </a:xfrm>
          <a:custGeom>
            <a:avLst/>
            <a:gdLst/>
            <a:ahLst/>
            <a:cxnLst/>
            <a:rect l="l" t="t" r="r" b="b"/>
            <a:pathLst>
              <a:path w="8370405" h="4779226">
                <a:moveTo>
                  <a:pt x="8370404" y="0"/>
                </a:moveTo>
                <a:lnTo>
                  <a:pt x="0" y="0"/>
                </a:lnTo>
                <a:lnTo>
                  <a:pt x="0" y="4779227"/>
                </a:lnTo>
                <a:lnTo>
                  <a:pt x="8370404" y="4779227"/>
                </a:lnTo>
                <a:lnTo>
                  <a:pt x="83704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-5143500" y="4372374"/>
            <a:ext cx="10287000" cy="1542251"/>
            <a:chOff x="0" y="0"/>
            <a:chExt cx="35832548" cy="5372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832548" cy="5372100"/>
            </a:xfrm>
            <a:custGeom>
              <a:avLst/>
              <a:gdLst/>
              <a:ahLst/>
              <a:cxnLst/>
              <a:rect l="l" t="t" r="r" b="b"/>
              <a:pathLst>
                <a:path w="35832548" h="5372100">
                  <a:moveTo>
                    <a:pt x="3428188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4281880" y="5372100"/>
                  </a:lnTo>
                  <a:lnTo>
                    <a:pt x="35832548" y="2686050"/>
                  </a:lnTo>
                  <a:lnTo>
                    <a:pt x="34281880" y="0"/>
                  </a:lnTo>
                  <a:close/>
                </a:path>
              </a:pathLst>
            </a:custGeom>
            <a:solidFill>
              <a:srgbClr val="764640"/>
            </a:solidFill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29755" y="1478918"/>
            <a:ext cx="10828489" cy="7329165"/>
            <a:chOff x="0" y="0"/>
            <a:chExt cx="14437985" cy="9772219"/>
          </a:xfrm>
        </p:grpSpPr>
        <p:sp>
          <p:nvSpPr>
            <p:cNvPr id="3" name="TextBox 3"/>
            <p:cNvSpPr txBox="1"/>
            <p:nvPr/>
          </p:nvSpPr>
          <p:spPr>
            <a:xfrm rot="-592460">
              <a:off x="324577" y="1551422"/>
              <a:ext cx="13634597" cy="4125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22455">
                  <a:solidFill>
                    <a:srgbClr val="FF9045"/>
                  </a:solidFill>
                  <a:latin typeface="Bukhari Script"/>
                  <a:ea typeface="Bukhari Script"/>
                  <a:cs typeface="Bukhari Script"/>
                  <a:sym typeface="Bukhari Script"/>
                </a:rPr>
                <a:t>Thank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 rot="-515361">
              <a:off x="1794515" y="5132692"/>
              <a:ext cx="12434519" cy="3731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r>
                <a:rPr lang="en-US" sz="20210">
                  <a:solidFill>
                    <a:srgbClr val="FF9045"/>
                  </a:solidFill>
                  <a:latin typeface="Bukhari Script"/>
                  <a:ea typeface="Bukhari Script"/>
                  <a:cs typeface="Bukhari Script"/>
                  <a:sym typeface="Bukhari Script"/>
                </a:rPr>
                <a:t>you!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546429"/>
            <a:ext cx="6014733" cy="279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9900">
                <a:solidFill>
                  <a:srgbClr val="FF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Problem Statement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144000" y="1590754"/>
            <a:ext cx="7092823" cy="2152650"/>
            <a:chOff x="0" y="0"/>
            <a:chExt cx="9457097" cy="2870200"/>
          </a:xfrm>
        </p:grpSpPr>
        <p:sp>
          <p:nvSpPr>
            <p:cNvPr id="4" name="TextBox 4"/>
            <p:cNvSpPr txBox="1"/>
            <p:nvPr/>
          </p:nvSpPr>
          <p:spPr>
            <a:xfrm>
              <a:off x="0" y="771525"/>
              <a:ext cx="9457097" cy="209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Zomato aims to improve its operational efficiency by gaining deeper insights into its sales data.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9457097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spc="105">
                  <a:solidFill>
                    <a:srgbClr val="BC1823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Operational Efficiency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4333875"/>
            <a:ext cx="7092823" cy="2686050"/>
            <a:chOff x="0" y="0"/>
            <a:chExt cx="9457097" cy="3581400"/>
          </a:xfrm>
        </p:grpSpPr>
        <p:sp>
          <p:nvSpPr>
            <p:cNvPr id="7" name="TextBox 7"/>
            <p:cNvSpPr txBox="1"/>
            <p:nvPr/>
          </p:nvSpPr>
          <p:spPr>
            <a:xfrm>
              <a:off x="0" y="771525"/>
              <a:ext cx="9457097" cy="2809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The ultimate goal is to increase customer satisfaction by using data-driven insights to enhance user experiences.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9457097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spc="105">
                  <a:solidFill>
                    <a:srgbClr val="BC1823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Cuatomer Satisfaction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7076996"/>
            <a:ext cx="7092823" cy="2686050"/>
            <a:chOff x="0" y="0"/>
            <a:chExt cx="9457097" cy="35814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71525"/>
              <a:ext cx="9457097" cy="2809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The project involves a thorough examination of food delivery sales data to develop informative visualizations and reports.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9457097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spc="105">
                  <a:solidFill>
                    <a:srgbClr val="BC1823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Comprehensive analysis</a:t>
              </a:r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-2195225" y="6868687"/>
            <a:ext cx="8370405" cy="4779226"/>
          </a:xfrm>
          <a:custGeom>
            <a:avLst/>
            <a:gdLst/>
            <a:ahLst/>
            <a:cxnLst/>
            <a:rect l="l" t="t" r="r" b="b"/>
            <a:pathLst>
              <a:path w="8370405" h="4779226">
                <a:moveTo>
                  <a:pt x="8370405" y="0"/>
                </a:moveTo>
                <a:lnTo>
                  <a:pt x="0" y="0"/>
                </a:lnTo>
                <a:lnTo>
                  <a:pt x="0" y="4779226"/>
                </a:lnTo>
                <a:lnTo>
                  <a:pt x="8370405" y="4779226"/>
                </a:lnTo>
                <a:lnTo>
                  <a:pt x="83704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8700" y="1028700"/>
            <a:ext cx="1288611" cy="735755"/>
          </a:xfrm>
          <a:custGeom>
            <a:avLst/>
            <a:gdLst/>
            <a:ahLst/>
            <a:cxnLst/>
            <a:rect l="l" t="t" r="r" b="b"/>
            <a:pathLst>
              <a:path w="1288611" h="735755">
                <a:moveTo>
                  <a:pt x="0" y="0"/>
                </a:moveTo>
                <a:lnTo>
                  <a:pt x="1288611" y="0"/>
                </a:lnTo>
                <a:lnTo>
                  <a:pt x="1288611" y="735755"/>
                </a:lnTo>
                <a:lnTo>
                  <a:pt x="0" y="735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1576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1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EF3A5D"/>
            </a:solidFill>
          </p:spPr>
        </p:sp>
      </p:grp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2642473" y="2546350"/>
          <a:ext cx="9744551" cy="4343708"/>
        </p:xfrm>
        <a:graphic>
          <a:graphicData uri="http://schemas.openxmlformats.org/drawingml/2006/table">
            <a:tbl>
              <a:tblPr/>
              <a:tblGrid>
                <a:gridCol w="3125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9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9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489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Column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Data Type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Description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06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Sale_ID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Primary key, unique identifier</a:t>
                      </a:r>
                      <a:endParaRPr lang="en-US" sz="1100"/>
                    </a:p>
                    <a:p>
                      <a:pPr algn="l">
                        <a:lnSpc>
                          <a:spcPts val="839"/>
                        </a:lnSpc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 for each sale.</a:t>
                      </a:r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89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Restaurant_ID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Foreign key referencing the Restaurant table.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489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Cuisine_ID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Foreign key referencing the Cuisine table.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489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City_ID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Foreign key referencing the City table.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489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Order_ID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Foreign key referencing the Order table.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489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Monthly_Income_Range_ID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Foreign key referencing the MonthlyIncomeRange table.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489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Gender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VARCHAR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Gender of the customer (Male, Female).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489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Sale_Amount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DECIMAL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The amount of the sale.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5489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Order_Date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DATE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r>
                        <a:rPr lang="en-US" sz="599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Date of the order.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7777484" y="1123950"/>
            <a:ext cx="9481816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99"/>
              </a:lnSpc>
            </a:pPr>
            <a:r>
              <a:rPr lang="en-US" sz="9999">
                <a:solidFill>
                  <a:srgbClr val="FF9045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Facts Table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1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EF3A5D"/>
            </a:solidFill>
          </p:spPr>
        </p:sp>
      </p:grp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28700" y="2718881"/>
          <a:ext cx="7180608" cy="6045268"/>
        </p:xfrm>
        <a:graphic>
          <a:graphicData uri="http://schemas.openxmlformats.org/drawingml/2006/table">
            <a:tbl>
              <a:tblPr/>
              <a:tblGrid>
                <a:gridCol w="2393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3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7655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Column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7636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Restaurant_ID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Primary key, unique identifier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 for each restaurant.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4839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Restaurant_Name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Name of the restaurant.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6238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City_ID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Foreign key referencing the City table.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8989855" y="2687198"/>
          <a:ext cx="7872613" cy="6076950"/>
        </p:xfrm>
        <a:graphic>
          <a:graphicData uri="http://schemas.openxmlformats.org/drawingml/2006/table">
            <a:tbl>
              <a:tblPr/>
              <a:tblGrid>
                <a:gridCol w="2624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4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6850"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Column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0507"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Cuisine_ID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Primary key, unique identifier</a:t>
                      </a:r>
                      <a:endParaRPr lang="en-US" sz="1100"/>
                    </a:p>
                    <a:p>
                      <a:pPr algn="l"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 for each cuisine.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9593"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Cuisine_Name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Name of the cuisine (e.g.,</a:t>
                      </a:r>
                      <a:endParaRPr lang="en-US" sz="1100"/>
                    </a:p>
                    <a:p>
                      <a:pPr algn="l"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 Indian, Chinese).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7777484" y="1095375"/>
            <a:ext cx="9481816" cy="118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20"/>
              </a:lnSpc>
            </a:pPr>
            <a:r>
              <a:rPr lang="en-US" sz="8200">
                <a:solidFill>
                  <a:srgbClr val="FF9045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Dimension Tables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1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EF3A5D"/>
            </a:solidFill>
          </p:spPr>
        </p:sp>
      </p:grp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28700" y="2275845"/>
          <a:ext cx="7315200" cy="4768215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2172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Column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156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City_ID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Primary key, unique identifier</a:t>
                      </a: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 for each city.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172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City_Name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Name of the city.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156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State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State or region where the city</a:t>
                      </a: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 is located.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748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Country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Country where the city is</a:t>
                      </a: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 located.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8860792" y="2275845"/>
          <a:ext cx="7315200" cy="4558665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2400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Column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1870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Order_ID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Primary key, unique identifier</a:t>
                      </a: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 for each order.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998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Order_Type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Type of order (Veg, Non-Veg).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400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Quantity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Quantity of items ordered.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998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Customer_ID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Foreign key referencing the Customer table.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7777484" y="1095375"/>
            <a:ext cx="9481816" cy="118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20"/>
              </a:lnSpc>
            </a:pPr>
            <a:r>
              <a:rPr lang="en-US" sz="8200">
                <a:solidFill>
                  <a:srgbClr val="FF9045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Dimension Tables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1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EF3A5D"/>
            </a:solidFill>
          </p:spPr>
        </p:sp>
      </p:grp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2067536" y="2604972"/>
          <a:ext cx="13633994" cy="6581775"/>
        </p:xfrm>
        <a:graphic>
          <a:graphicData uri="http://schemas.openxmlformats.org/drawingml/2006/table">
            <a:tbl>
              <a:tblPr/>
              <a:tblGrid>
                <a:gridCol w="454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4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4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20914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Column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431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Monthly_Income_Range_ID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Primary key, unique identifier</a:t>
                      </a:r>
                      <a:endParaRPr lang="en-US" sz="1100"/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 for each income range.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431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Income_Range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Description of income range</a:t>
                      </a:r>
                      <a:endParaRPr lang="en-US" sz="1100"/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 (e.g., Below ₹10,000, ₹10,001-₹25,000).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7777484" y="1095375"/>
            <a:ext cx="9481816" cy="118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20"/>
              </a:lnSpc>
            </a:pPr>
            <a:r>
              <a:rPr lang="en-US" sz="8200">
                <a:solidFill>
                  <a:srgbClr val="FF9045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Dimension Tables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1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EF3A5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18288000" cy="10076704"/>
          </a:xfrm>
          <a:custGeom>
            <a:avLst/>
            <a:gdLst/>
            <a:ahLst/>
            <a:cxnLst/>
            <a:rect l="l" t="t" r="r" b="b"/>
            <a:pathLst>
              <a:path w="18288000" h="10076704">
                <a:moveTo>
                  <a:pt x="0" y="0"/>
                </a:moveTo>
                <a:lnTo>
                  <a:pt x="18288000" y="0"/>
                </a:lnTo>
                <a:lnTo>
                  <a:pt x="18288000" y="10076704"/>
                </a:lnTo>
                <a:lnTo>
                  <a:pt x="0" y="10076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58" b="-1458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1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EF3A5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56758" y="2716040"/>
            <a:ext cx="16923519" cy="567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2700" spc="13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Top-Level KPIs: </a:t>
            </a:r>
          </a:p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2700" spc="13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1) Total Restaurants: 1,48,541: The total number of restaurants. </a:t>
            </a:r>
          </a:p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2700" spc="13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2) Total Sales (In Rupees): ₹98,65,65,016: The total sales revenue generated by the restaurants. </a:t>
            </a:r>
          </a:p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2700" spc="13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3) Total Cuisine: 1,436: The total number of different cuisines offered by the restaurants. </a:t>
            </a:r>
          </a:p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2700" spc="13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4) Total Non-Veg Orders: 1,00,784: The total number of non-vegetarian orders placed. </a:t>
            </a:r>
          </a:p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2700" spc="13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5) Total Veg Orders: 2,70,776: The total number of vegetarian orders placed. </a:t>
            </a:r>
          </a:p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2700" spc="13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6) Total Cities: 1,48,541: The number of cities included in this data, matching the total number of restaurants, likely indicating data is collected from multiple restaurants across these cities. </a:t>
            </a:r>
          </a:p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2700" spc="13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7) Gender Wise Order Quantity: </a:t>
            </a:r>
          </a:p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2700" spc="13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a) Female: 10,25,877 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 spc="13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b) Male: 14,18,443 </a:t>
            </a:r>
          </a:p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2700" spc="13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c) The data suggests that male customers have placed more orders compared to female customers. 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593667"/>
            <a:ext cx="16230600" cy="1527963"/>
          </a:xfrm>
          <a:custGeom>
            <a:avLst/>
            <a:gdLst/>
            <a:ahLst/>
            <a:cxnLst/>
            <a:rect l="l" t="t" r="r" b="b"/>
            <a:pathLst>
              <a:path w="16230600" h="1527963">
                <a:moveTo>
                  <a:pt x="0" y="0"/>
                </a:moveTo>
                <a:lnTo>
                  <a:pt x="16230600" y="0"/>
                </a:lnTo>
                <a:lnTo>
                  <a:pt x="16230600" y="1527963"/>
                </a:lnTo>
                <a:lnTo>
                  <a:pt x="0" y="1527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1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EF3A5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56758" y="2452053"/>
            <a:ext cx="7127577" cy="531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 spc="15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Top 10 Cuisines - Sales (Bar Graph):</a:t>
            </a:r>
          </a:p>
          <a:p>
            <a:pPr algn="just">
              <a:lnSpc>
                <a:spcPts val="3780"/>
              </a:lnSpc>
            </a:pPr>
            <a:endParaRPr lang="en-US" sz="3199" spc="15">
              <a:solidFill>
                <a:srgbClr val="000000"/>
              </a:solidFill>
              <a:latin typeface="Fira Sans Bold"/>
              <a:ea typeface="Fira Sans Bold"/>
              <a:cs typeface="Fira Sans Bold"/>
              <a:sym typeface="Fira Sans Bold"/>
            </a:endParaRP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spc="13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The bar graph shows the sales revenue for the top 10 cuisines.</a:t>
            </a: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spc="13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Indian cuisine leads with approximately ₹7.5 million in sales.</a:t>
            </a: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spc="13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Other high-selling cuisines include North Indian, Chinese, and South Indian.</a:t>
            </a: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spc="13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Beverages, snacks, pizzas, and other regional cuisines also contribute significantly.</a:t>
            </a:r>
          </a:p>
        </p:txBody>
      </p:sp>
      <p:sp>
        <p:nvSpPr>
          <p:cNvPr id="5" name="Freeform 5"/>
          <p:cNvSpPr/>
          <p:nvPr/>
        </p:nvSpPr>
        <p:spPr>
          <a:xfrm>
            <a:off x="8125403" y="2736648"/>
            <a:ext cx="9813703" cy="4848715"/>
          </a:xfrm>
          <a:custGeom>
            <a:avLst/>
            <a:gdLst/>
            <a:ahLst/>
            <a:cxnLst/>
            <a:rect l="l" t="t" r="r" b="b"/>
            <a:pathLst>
              <a:path w="9813703" h="4848715">
                <a:moveTo>
                  <a:pt x="0" y="0"/>
                </a:moveTo>
                <a:lnTo>
                  <a:pt x="9813703" y="0"/>
                </a:lnTo>
                <a:lnTo>
                  <a:pt x="9813703" y="4848715"/>
                </a:lnTo>
                <a:lnTo>
                  <a:pt x="0" y="4848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95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1137</Words>
  <Application>Microsoft Office PowerPoint</Application>
  <PresentationFormat>Custom</PresentationFormat>
  <Paragraphs>178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Fira Sans Ultra-Bold</vt:lpstr>
      <vt:lpstr>Fira Sans Medium</vt:lpstr>
      <vt:lpstr>Times New Roman</vt:lpstr>
      <vt:lpstr>Fira Sans Semi-Bold</vt:lpstr>
      <vt:lpstr>Times New Roman Ultra-Bold</vt:lpstr>
      <vt:lpstr>Bukhari Script</vt:lpstr>
      <vt:lpstr>Fira Sans</vt:lpstr>
      <vt:lpstr>Fira Sans Light</vt:lpstr>
      <vt:lpstr>Arial</vt:lpstr>
      <vt:lpstr>Fira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Presentation</dc:title>
  <cp:lastModifiedBy>Yash Kumar Sharma</cp:lastModifiedBy>
  <cp:revision>2</cp:revision>
  <dcterms:created xsi:type="dcterms:W3CDTF">2006-08-16T00:00:00Z</dcterms:created>
  <dcterms:modified xsi:type="dcterms:W3CDTF">2024-09-04T05:09:47Z</dcterms:modified>
  <dc:identifier>DAGPNS6O25w</dc:identifier>
</cp:coreProperties>
</file>